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1244" r:id="rId2"/>
    <p:sldId id="280" r:id="rId3"/>
    <p:sldId id="1239" r:id="rId4"/>
    <p:sldId id="257" r:id="rId5"/>
    <p:sldId id="1240" r:id="rId6"/>
    <p:sldId id="256" r:id="rId7"/>
    <p:sldId id="258" r:id="rId8"/>
    <p:sldId id="1228" r:id="rId9"/>
    <p:sldId id="260" r:id="rId10"/>
    <p:sldId id="1243" r:id="rId11"/>
    <p:sldId id="1229" r:id="rId12"/>
    <p:sldId id="1241" r:id="rId13"/>
    <p:sldId id="1242" r:id="rId14"/>
    <p:sldId id="283" r:id="rId15"/>
    <p:sldId id="259" r:id="rId16"/>
    <p:sldId id="281" r:id="rId17"/>
    <p:sldId id="282" r:id="rId18"/>
    <p:sldId id="1230" r:id="rId19"/>
    <p:sldId id="1231" r:id="rId20"/>
    <p:sldId id="1232" r:id="rId21"/>
    <p:sldId id="1233" r:id="rId22"/>
    <p:sldId id="1234" r:id="rId23"/>
    <p:sldId id="1235" r:id="rId24"/>
    <p:sldId id="1236" r:id="rId25"/>
    <p:sldId id="123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4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938BA864-7B04-4AEA-9E44-42916AE4ACED}"/>
    <pc:docChg chg="undo custSel addSld modSld">
      <pc:chgData name="Lines, Todd" userId="afaf7c3a-e8aa-4568-882a-02ad8f9e19b0" providerId="ADAL" clId="{938BA864-7B04-4AEA-9E44-42916AE4ACED}" dt="2024-05-06T21:19:46.436" v="125" actId="14100"/>
      <pc:docMkLst>
        <pc:docMk/>
      </pc:docMkLst>
      <pc:sldChg chg="addSp delSp modSp new mod">
        <pc:chgData name="Lines, Todd" userId="afaf7c3a-e8aa-4568-882a-02ad8f9e19b0" providerId="ADAL" clId="{938BA864-7B04-4AEA-9E44-42916AE4ACED}" dt="2024-05-06T21:19:46.436" v="125" actId="14100"/>
        <pc:sldMkLst>
          <pc:docMk/>
          <pc:sldMk cId="3393999387" sldId="1243"/>
        </pc:sldMkLst>
      </pc:sldChg>
    </pc:docChg>
  </pc:docChgLst>
  <pc:docChgLst>
    <pc:chgData name="Lines, Todd" userId="afaf7c3a-e8aa-4568-882a-02ad8f9e19b0" providerId="ADAL" clId="{0755DC77-ED23-48E3-A5E1-2C129B26FFE4}"/>
    <pc:docChg chg="modSld">
      <pc:chgData name="Lines, Todd" userId="afaf7c3a-e8aa-4568-882a-02ad8f9e19b0" providerId="ADAL" clId="{0755DC77-ED23-48E3-A5E1-2C129B26FFE4}" dt="2024-01-23T22:07:49.902" v="6" actId="20577"/>
      <pc:docMkLst>
        <pc:docMk/>
      </pc:docMkLst>
      <pc:sldChg chg="modSp mod">
        <pc:chgData name="Lines, Todd" userId="afaf7c3a-e8aa-4568-882a-02ad8f9e19b0" providerId="ADAL" clId="{0755DC77-ED23-48E3-A5E1-2C129B26FFE4}" dt="2024-01-23T22:07:49.902" v="6" actId="20577"/>
        <pc:sldMkLst>
          <pc:docMk/>
          <pc:sldMk cId="0" sldId="1227"/>
        </pc:sldMkLst>
      </pc:sldChg>
    </pc:docChg>
  </pc:docChgLst>
  <pc:docChgLst>
    <pc:chgData name="Lines, Todd" userId="afaf7c3a-e8aa-4568-882a-02ad8f9e19b0" providerId="ADAL" clId="{9402965D-B171-4881-BDDB-B321079C6052}"/>
    <pc:docChg chg="undo custSel addSld modSld sldOrd">
      <pc:chgData name="Lines, Todd" userId="afaf7c3a-e8aa-4568-882a-02ad8f9e19b0" providerId="ADAL" clId="{9402965D-B171-4881-BDDB-B321079C6052}" dt="2023-09-26T17:16:07.795" v="443" actId="1076"/>
      <pc:docMkLst>
        <pc:docMk/>
      </pc:docMkLst>
      <pc:sldChg chg="addSp delSp modSp mod">
        <pc:chgData name="Lines, Todd" userId="afaf7c3a-e8aa-4568-882a-02ad8f9e19b0" providerId="ADAL" clId="{9402965D-B171-4881-BDDB-B321079C6052}" dt="2023-09-26T17:16:07.795" v="443" actId="1076"/>
        <pc:sldMkLst>
          <pc:docMk/>
          <pc:sldMk cId="0" sldId="260"/>
        </pc:sldMkLst>
      </pc:sldChg>
      <pc:sldChg chg="ord">
        <pc:chgData name="Lines, Todd" userId="afaf7c3a-e8aa-4568-882a-02ad8f9e19b0" providerId="ADAL" clId="{9402965D-B171-4881-BDDB-B321079C6052}" dt="2023-09-25T23:21:52.422" v="438"/>
        <pc:sldMkLst>
          <pc:docMk/>
          <pc:sldMk cId="0" sldId="283"/>
        </pc:sldMkLst>
      </pc:sldChg>
      <pc:sldChg chg="add">
        <pc:chgData name="Lines, Todd" userId="afaf7c3a-e8aa-4568-882a-02ad8f9e19b0" providerId="ADAL" clId="{9402965D-B171-4881-BDDB-B321079C6052}" dt="2023-09-25T21:29:56.740" v="2"/>
        <pc:sldMkLst>
          <pc:docMk/>
          <pc:sldMk cId="0" sldId="623"/>
        </pc:sldMkLst>
      </pc:sldChg>
      <pc:sldChg chg="add">
        <pc:chgData name="Lines, Todd" userId="afaf7c3a-e8aa-4568-882a-02ad8f9e19b0" providerId="ADAL" clId="{9402965D-B171-4881-BDDB-B321079C6052}" dt="2023-09-25T21:29:39.399" v="0"/>
        <pc:sldMkLst>
          <pc:docMk/>
          <pc:sldMk cId="0" sldId="1225"/>
        </pc:sldMkLst>
      </pc:sldChg>
      <pc:sldChg chg="add">
        <pc:chgData name="Lines, Todd" userId="afaf7c3a-e8aa-4568-882a-02ad8f9e19b0" providerId="ADAL" clId="{9402965D-B171-4881-BDDB-B321079C6052}" dt="2023-09-25T21:29:47.045" v="1"/>
        <pc:sldMkLst>
          <pc:docMk/>
          <pc:sldMk cId="0" sldId="1226"/>
        </pc:sldMkLst>
      </pc:sldChg>
      <pc:sldChg chg="add">
        <pc:chgData name="Lines, Todd" userId="afaf7c3a-e8aa-4568-882a-02ad8f9e19b0" providerId="ADAL" clId="{9402965D-B171-4881-BDDB-B321079C6052}" dt="2023-09-25T21:30:02.837" v="3"/>
        <pc:sldMkLst>
          <pc:docMk/>
          <pc:sldMk cId="0" sldId="1227"/>
        </pc:sldMkLst>
      </pc:sldChg>
      <pc:sldChg chg="add">
        <pc:chgData name="Lines, Todd" userId="afaf7c3a-e8aa-4568-882a-02ad8f9e19b0" providerId="ADAL" clId="{9402965D-B171-4881-BDDB-B321079C6052}" dt="2023-09-25T21:30:27.618" v="4"/>
        <pc:sldMkLst>
          <pc:docMk/>
          <pc:sldMk cId="0" sldId="1228"/>
        </pc:sldMkLst>
      </pc:sldChg>
      <pc:sldChg chg="add">
        <pc:chgData name="Lines, Todd" userId="afaf7c3a-e8aa-4568-882a-02ad8f9e19b0" providerId="ADAL" clId="{9402965D-B171-4881-BDDB-B321079C6052}" dt="2023-09-25T21:30:36.179" v="5"/>
        <pc:sldMkLst>
          <pc:docMk/>
          <pc:sldMk cId="0" sldId="1229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0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1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2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3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4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5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6"/>
        </pc:sldMkLst>
      </pc:sldChg>
      <pc:sldChg chg="add">
        <pc:chgData name="Lines, Todd" userId="afaf7c3a-e8aa-4568-882a-02ad8f9e19b0" providerId="ADAL" clId="{9402965D-B171-4881-BDDB-B321079C6052}" dt="2023-09-25T21:31:46.720" v="6"/>
        <pc:sldMkLst>
          <pc:docMk/>
          <pc:sldMk cId="0" sldId="1237"/>
        </pc:sldMkLst>
      </pc:sldChg>
      <pc:sldChg chg="addSp delSp modSp new">
        <pc:chgData name="Lines, Todd" userId="afaf7c3a-e8aa-4568-882a-02ad8f9e19b0" providerId="ADAL" clId="{9402965D-B171-4881-BDDB-B321079C6052}" dt="2023-09-25T22:04:45.063" v="13"/>
        <pc:sldMkLst>
          <pc:docMk/>
          <pc:sldMk cId="3951429650" sldId="1238"/>
        </pc:sldMkLst>
      </pc:sldChg>
      <pc:sldChg chg="addSp delSp modSp new mod">
        <pc:chgData name="Lines, Todd" userId="afaf7c3a-e8aa-4568-882a-02ad8f9e19b0" providerId="ADAL" clId="{9402965D-B171-4881-BDDB-B321079C6052}" dt="2023-09-25T22:14:40.576" v="35" actId="1076"/>
        <pc:sldMkLst>
          <pc:docMk/>
          <pc:sldMk cId="2291521671" sldId="1239"/>
        </pc:sldMkLst>
      </pc:sldChg>
      <pc:sldChg chg="addSp modSp new mod">
        <pc:chgData name="Lines, Todd" userId="afaf7c3a-e8aa-4568-882a-02ad8f9e19b0" providerId="ADAL" clId="{9402965D-B171-4881-BDDB-B321079C6052}" dt="2023-09-25T22:23:17.889" v="46" actId="14100"/>
        <pc:sldMkLst>
          <pc:docMk/>
          <pc:sldMk cId="1740253813" sldId="1240"/>
        </pc:sldMkLst>
      </pc:sldChg>
      <pc:sldChg chg="modSp new mod">
        <pc:chgData name="Lines, Todd" userId="afaf7c3a-e8aa-4568-882a-02ad8f9e19b0" providerId="ADAL" clId="{9402965D-B171-4881-BDDB-B321079C6052}" dt="2023-09-25T22:55:43.210" v="293" actId="20577"/>
        <pc:sldMkLst>
          <pc:docMk/>
          <pc:sldMk cId="1292276770" sldId="1241"/>
        </pc:sldMkLst>
      </pc:sldChg>
      <pc:sldChg chg="modSp add mod">
        <pc:chgData name="Lines, Todd" userId="afaf7c3a-e8aa-4568-882a-02ad8f9e19b0" providerId="ADAL" clId="{9402965D-B171-4881-BDDB-B321079C6052}" dt="2023-09-25T23:21:13.360" v="436" actId="20577"/>
        <pc:sldMkLst>
          <pc:docMk/>
          <pc:sldMk cId="2303393790" sldId="1242"/>
        </pc:sldMkLst>
      </pc:sldChg>
    </pc:docChg>
  </pc:docChgLst>
  <pc:docChgLst>
    <pc:chgData name="Lines, Todd" userId="afaf7c3a-e8aa-4568-882a-02ad8f9e19b0" providerId="ADAL" clId="{F89CD237-AD44-481C-8A10-492EDFF69941}"/>
    <pc:docChg chg="custSel addSld delSld modSld">
      <pc:chgData name="Lines, Todd" userId="afaf7c3a-e8aa-4568-882a-02ad8f9e19b0" providerId="ADAL" clId="{F89CD237-AD44-481C-8A10-492EDFF69941}" dt="2025-09-03T21:17:28.738" v="80" actId="20577"/>
      <pc:docMkLst>
        <pc:docMk/>
      </pc:docMkLst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1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2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3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4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5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6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7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8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69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0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1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2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3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4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5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6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7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8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279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623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1225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1226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0" sldId="1227"/>
        </pc:sldMkLst>
      </pc:sldChg>
      <pc:sldChg chg="del">
        <pc:chgData name="Lines, Todd" userId="afaf7c3a-e8aa-4568-882a-02ad8f9e19b0" providerId="ADAL" clId="{F89CD237-AD44-481C-8A10-492EDFF69941}" dt="2025-09-03T21:16:50.056" v="0" actId="47"/>
        <pc:sldMkLst>
          <pc:docMk/>
          <pc:sldMk cId="3951429650" sldId="1238"/>
        </pc:sldMkLst>
      </pc:sldChg>
      <pc:sldChg chg="modSp new mod">
        <pc:chgData name="Lines, Todd" userId="afaf7c3a-e8aa-4568-882a-02ad8f9e19b0" providerId="ADAL" clId="{F89CD237-AD44-481C-8A10-492EDFF69941}" dt="2025-09-03T21:17:28.738" v="80" actId="20577"/>
        <pc:sldMkLst>
          <pc:docMk/>
          <pc:sldMk cId="2285116069" sldId="1244"/>
        </pc:sldMkLst>
        <pc:spChg chg="mod">
          <ac:chgData name="Lines, Todd" userId="afaf7c3a-e8aa-4568-882a-02ad8f9e19b0" providerId="ADAL" clId="{F89CD237-AD44-481C-8A10-492EDFF69941}" dt="2025-09-03T21:17:28.738" v="80" actId="20577"/>
          <ac:spMkLst>
            <pc:docMk/>
            <pc:sldMk cId="2285116069" sldId="1244"/>
            <ac:spMk id="2" creationId="{032FA1C7-1D73-235E-24FE-C68BB0E204A8}"/>
          </ac:spMkLst>
        </pc:spChg>
        <pc:spChg chg="mod">
          <ac:chgData name="Lines, Todd" userId="afaf7c3a-e8aa-4568-882a-02ad8f9e19b0" providerId="ADAL" clId="{F89CD237-AD44-481C-8A10-492EDFF69941}" dt="2025-09-03T21:17:23.269" v="72" actId="6549"/>
          <ac:spMkLst>
            <pc:docMk/>
            <pc:sldMk cId="2285116069" sldId="1244"/>
            <ac:spMk id="3" creationId="{F7F99589-3002-CF98-113D-5140F9F7FBCA}"/>
          </ac:spMkLst>
        </pc:spChg>
      </pc:sldChg>
      <pc:sldMasterChg chg="delSldLayout">
        <pc:chgData name="Lines, Todd" userId="afaf7c3a-e8aa-4568-882a-02ad8f9e19b0" providerId="ADAL" clId="{F89CD237-AD44-481C-8A10-492EDFF69941}" dt="2025-09-03T21:16:50.056" v="0" actId="47"/>
        <pc:sldMasterMkLst>
          <pc:docMk/>
          <pc:sldMasterMk cId="0" sldId="2147483648"/>
        </pc:sldMasterMkLst>
        <pc:sldLayoutChg chg="del">
          <pc:chgData name="Lines, Todd" userId="afaf7c3a-e8aa-4568-882a-02ad8f9e19b0" providerId="ADAL" clId="{F89CD237-AD44-481C-8A10-492EDFF69941}" dt="2025-09-03T21:16:50.056" v="0" actId="47"/>
          <pc:sldLayoutMkLst>
            <pc:docMk/>
            <pc:sldMasterMk cId="0" sldId="2147483648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E8235-D9E0-4DE0-A467-BCC7B702DD47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813A6-706A-44BF-B102-E61F19FF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7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97EAF7-FDA6-4FCF-9BFA-77ED1CC63C6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4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4BD26-79A4-4C91-A125-3C51306F2DD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4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6800A-0521-431A-9067-021CC688FAE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4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84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D9EBF-BDEA-44E3-BA99-9F017A6469C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4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84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A0EBF-8E67-400F-B227-0F2EB2D8D4D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4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1336D-9E47-4483-9C08-F5FC5FB06A1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4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9BE01-CBBE-4B89-A79E-BABBC7D1BE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4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DD77AA-5B11-485A-96AF-6A502AEEED6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5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7AAD0-5FF2-4D07-BCD2-ECBB027096FF}" type="datetimeFigureOut">
              <a:rPr lang="en-US" smtClean="0"/>
              <a:pPr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95436125@N0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A1C7-1D73-235E-24FE-C68BB0E20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41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99589-3002-CF98-113D-5140F9F7F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Young’s Experiment and Interference of Light waves</a:t>
            </a:r>
          </a:p>
        </p:txBody>
      </p:sp>
    </p:spTree>
    <p:extLst>
      <p:ext uri="{BB962C8B-B14F-4D97-AF65-F5344CB8AC3E}">
        <p14:creationId xmlns:p14="http://schemas.microsoft.com/office/powerpoint/2010/main" val="228511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1008E-2A73-9D68-E09A-EBCB323C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8" y="228942"/>
            <a:ext cx="8305765" cy="5589414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274CE230-CE90-A215-B997-9BB20D251B1E}"/>
              </a:ext>
            </a:extLst>
          </p:cNvPr>
          <p:cNvSpPr/>
          <p:nvPr/>
        </p:nvSpPr>
        <p:spPr>
          <a:xfrm rot="319889">
            <a:off x="1272427" y="3983753"/>
            <a:ext cx="500568" cy="391146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C1D7F0B-5224-3BFC-B01C-18C096B9F0FA}"/>
              </a:ext>
            </a:extLst>
          </p:cNvPr>
          <p:cNvSpPr/>
          <p:nvPr/>
        </p:nvSpPr>
        <p:spPr>
          <a:xfrm rot="502484">
            <a:off x="1374371" y="2845973"/>
            <a:ext cx="321172" cy="279192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640CF5D-9C9A-CCEE-3583-3ED0FF24243A}"/>
              </a:ext>
            </a:extLst>
          </p:cNvPr>
          <p:cNvSpPr/>
          <p:nvPr/>
        </p:nvSpPr>
        <p:spPr>
          <a:xfrm rot="4081207">
            <a:off x="1592805" y="2731647"/>
            <a:ext cx="500568" cy="391146"/>
          </a:xfrm>
          <a:prstGeom prst="arc">
            <a:avLst>
              <a:gd name="adj1" fmla="val 17382183"/>
              <a:gd name="adj2" fmla="val 1922041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150F3F-1132-2FCA-8349-AB2877EB0770}"/>
              </a:ext>
            </a:extLst>
          </p:cNvPr>
          <p:cNvSpPr/>
          <p:nvPr/>
        </p:nvSpPr>
        <p:spPr>
          <a:xfrm rot="14858746">
            <a:off x="2043921" y="2644595"/>
            <a:ext cx="226243" cy="169683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5A8C9E-F53D-8D4D-C403-AC9A361D955C}"/>
              </a:ext>
            </a:extLst>
          </p:cNvPr>
          <p:cNvSpPr/>
          <p:nvPr/>
        </p:nvSpPr>
        <p:spPr>
          <a:xfrm rot="4308768">
            <a:off x="2329991" y="2777180"/>
            <a:ext cx="147819" cy="121671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4EEAC-E9C4-B67E-CC5F-8A21C55C3B4D}"/>
              </a:ext>
            </a:extLst>
          </p:cNvPr>
          <p:cNvSpPr/>
          <p:nvPr/>
        </p:nvSpPr>
        <p:spPr>
          <a:xfrm rot="14858746">
            <a:off x="2540269" y="3499548"/>
            <a:ext cx="226243" cy="169683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226B8A-6705-DE26-56AC-9813C36969D4}"/>
              </a:ext>
            </a:extLst>
          </p:cNvPr>
          <p:cNvCxnSpPr/>
          <p:nvPr/>
        </p:nvCxnSpPr>
        <p:spPr>
          <a:xfrm>
            <a:off x="1522711" y="1545996"/>
            <a:ext cx="60865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68F50D3D-395D-3CF7-280E-52AE421C96EE}"/>
              </a:ext>
            </a:extLst>
          </p:cNvPr>
          <p:cNvSpPr/>
          <p:nvPr/>
        </p:nvSpPr>
        <p:spPr>
          <a:xfrm rot="11009044">
            <a:off x="6988941" y="821957"/>
            <a:ext cx="930195" cy="922869"/>
          </a:xfrm>
          <a:prstGeom prst="arc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C42A3C6-161D-5B1D-4C5F-7D09E11AFA2B}"/>
              </a:ext>
            </a:extLst>
          </p:cNvPr>
          <p:cNvSpPr/>
          <p:nvPr/>
        </p:nvSpPr>
        <p:spPr>
          <a:xfrm rot="1433676" flipH="1">
            <a:off x="2240481" y="2909909"/>
            <a:ext cx="120606" cy="315141"/>
          </a:xfrm>
          <a:prstGeom prst="arc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42CB45-C7BD-05CD-23E2-55E3BA25ADE6}"/>
              </a:ext>
            </a:extLst>
          </p:cNvPr>
          <p:cNvSpPr/>
          <p:nvPr/>
        </p:nvSpPr>
        <p:spPr>
          <a:xfrm rot="167555">
            <a:off x="1515052" y="2727258"/>
            <a:ext cx="367752" cy="305440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24ACE2-AF25-C933-80A2-62CAB9E92BCE}"/>
              </a:ext>
            </a:extLst>
          </p:cNvPr>
          <p:cNvSpPr/>
          <p:nvPr/>
        </p:nvSpPr>
        <p:spPr>
          <a:xfrm rot="20404362">
            <a:off x="2236379" y="2596899"/>
            <a:ext cx="226243" cy="169683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95153F-AA1D-5F43-6498-0A98420E7168}"/>
              </a:ext>
            </a:extLst>
          </p:cNvPr>
          <p:cNvSpPr/>
          <p:nvPr/>
        </p:nvSpPr>
        <p:spPr>
          <a:xfrm rot="9389071">
            <a:off x="2239088" y="2829951"/>
            <a:ext cx="90035" cy="82744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9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223.10.6</a:t>
            </a:r>
            <a:endParaRPr lang="en-US" dirty="0"/>
          </a:p>
        </p:txBody>
      </p:sp>
      <p:sp>
        <p:nvSpPr>
          <p:cNvPr id="1904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When considering order numbers, m, the possible orders are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1, 2, 3, . . .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0, 1, 2, 3, . . .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0, </a:t>
            </a:r>
            <a:r>
              <a:rPr lang="en-US">
                <a:cs typeface="Arial" charset="0"/>
              </a:rPr>
              <a:t>±</a:t>
            </a:r>
            <a:r>
              <a:rPr lang="en-US"/>
              <a:t>1, </a:t>
            </a:r>
            <a:r>
              <a:rPr lang="en-US">
                <a:cs typeface="Arial" charset="0"/>
              </a:rPr>
              <a:t>±</a:t>
            </a:r>
            <a:r>
              <a:rPr lang="en-US"/>
              <a:t> 2, </a:t>
            </a:r>
            <a:r>
              <a:rPr lang="en-US">
                <a:cs typeface="Arial" charset="0"/>
              </a:rPr>
              <a:t>±</a:t>
            </a:r>
            <a:r>
              <a:rPr lang="en-US"/>
              <a:t>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>
                <a:cs typeface="Arial" charset="0"/>
              </a:rPr>
              <a:t>±</a:t>
            </a:r>
            <a:r>
              <a:rPr lang="en-US"/>
              <a:t>1, </a:t>
            </a:r>
            <a:r>
              <a:rPr lang="en-US">
                <a:cs typeface="Arial" charset="0"/>
              </a:rPr>
              <a:t>±</a:t>
            </a:r>
            <a:r>
              <a:rPr lang="en-US"/>
              <a:t> 2, </a:t>
            </a:r>
            <a:r>
              <a:rPr lang="en-US">
                <a:cs typeface="Arial" charset="0"/>
              </a:rPr>
              <a:t>±</a:t>
            </a:r>
            <a:r>
              <a:rPr lang="en-US"/>
              <a:t> 3, . . .</a:t>
            </a:r>
          </a:p>
          <a:p>
            <a:pPr marL="609600" indent="-609600" eaLnBrk="1" hangingPunct="1"/>
            <a:endParaRPr lang="en-US"/>
          </a:p>
        </p:txBody>
      </p:sp>
      <p:sp>
        <p:nvSpPr>
          <p:cNvPr id="1904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BB3221-CAE7-46FB-81E3-40CF3F77139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E97-A90E-7AC8-9C7B-F22047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If light travels at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dirty="0"/>
                  <a:t> and if green light has a wavelength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dirty="0"/>
                  <a:t>, what is the frequency of the light wave?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600 Hz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60,000 Hz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600,000,000 Hz</a:t>
                </a:r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348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276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E97-A90E-7AC8-9C7B-F22047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What light detectors can operate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Photomultipliers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>
                    <a:ea typeface="Cambria Math" panose="02040503050406030204" pitchFamily="18" charset="0"/>
                  </a:rPr>
                  <a:t>Photodiodes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Human eyes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Shrimp eyes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None that we know of operate that fast</a:t>
                </a:r>
              </a:p>
              <a:p>
                <a:pPr marL="514350" indent="-514350">
                  <a:buFont typeface="+mj-lt"/>
                  <a:buAutoNum type="alphaLcParenR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39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760" y="1584960"/>
            <a:ext cx="6145680" cy="409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56889" y="1135380"/>
          <a:ext cx="1377951" cy="67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28600" progId="Equation.3">
                  <p:embed/>
                </p:oleObj>
              </mc:Choice>
              <mc:Fallback>
                <p:oleObj name="Equation" r:id="rId3" imgW="46980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889" y="1135380"/>
                        <a:ext cx="1377951" cy="6703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37563"/>
            <a:ext cx="7768405" cy="5175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" y="623363"/>
            <a:ext cx="8519159" cy="568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4298" t="28617" r="15657" b="23033"/>
          <a:stretch>
            <a:fillRect/>
          </a:stretch>
        </p:blipFill>
        <p:spPr bwMode="auto">
          <a:xfrm>
            <a:off x="1478280" y="3581400"/>
            <a:ext cx="5897880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40" y="1752600"/>
            <a:ext cx="5334000" cy="138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897880" y="310134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2480" y="310134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10134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3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7520" y="310134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310134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6960" y="310134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-5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4200" y="292608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196840" y="1844040"/>
            <a:ext cx="914400" cy="274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87440" y="1584960"/>
            <a:ext cx="211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Interference fringes:</a:t>
            </a:r>
          </a:p>
          <a:p>
            <a:r>
              <a:rPr lang="en-US" sz="1600" dirty="0"/>
              <a:t> due to having two slits.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8120" y="146304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 dirty="0" err="1"/>
              <a:t>ConcepTest</a:t>
            </a:r>
            <a:r>
              <a:rPr lang="en-US" sz="2800" i="1" dirty="0"/>
              <a:t> 24.3a	</a:t>
            </a:r>
            <a:r>
              <a:rPr lang="en-US" sz="2800" dirty="0">
                <a:solidFill>
                  <a:schemeClr val="accent2"/>
                </a:solidFill>
              </a:rPr>
              <a:t>Double Slits I</a:t>
            </a:r>
          </a:p>
        </p:txBody>
      </p:sp>
      <p:sp>
        <p:nvSpPr>
          <p:cNvPr id="1999897" name="Rectangle 25"/>
          <p:cNvSpPr>
            <a:spLocks noGrp="1" noChangeArrowheads="1"/>
          </p:cNvSpPr>
          <p:nvPr>
            <p:ph idx="1"/>
          </p:nvPr>
        </p:nvSpPr>
        <p:spPr>
          <a:xfrm>
            <a:off x="231775" y="1301935"/>
            <a:ext cx="4286437" cy="4560981"/>
          </a:xfrm>
        </p:spPr>
        <p:txBody>
          <a:bodyPr/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2200" b="1" dirty="0"/>
              <a:t>	</a:t>
            </a:r>
            <a:r>
              <a:rPr lang="en-US" b="1" dirty="0"/>
              <a:t>In a double-slit experiment, when the </a:t>
            </a:r>
            <a:r>
              <a:rPr lang="en-US" b="1" dirty="0">
                <a:solidFill>
                  <a:schemeClr val="accent2"/>
                </a:solidFill>
              </a:rPr>
              <a:t>wavelength</a:t>
            </a:r>
            <a:r>
              <a:rPr lang="en-US" b="1" dirty="0"/>
              <a:t> of the light is </a:t>
            </a:r>
            <a:r>
              <a:rPr lang="en-US" b="1" dirty="0">
                <a:solidFill>
                  <a:schemeClr val="accent2"/>
                </a:solidFill>
              </a:rPr>
              <a:t>increased</a:t>
            </a:r>
            <a:r>
              <a:rPr lang="en-US" b="1" dirty="0"/>
              <a:t>, the interference pattern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999876" name="Rectangle 4"/>
          <p:cNvSpPr>
            <a:spLocks noChangeArrowheads="1"/>
          </p:cNvSpPr>
          <p:nvPr/>
        </p:nvSpPr>
        <p:spPr bwMode="auto">
          <a:xfrm>
            <a:off x="5110163" y="1379723"/>
            <a:ext cx="3763962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11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78887" name="AutoShape 6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8888" name="Line 7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78895" name="Freeform 9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78902" name="Freeform 11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3" name="Freeform 12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4" name="Freeform 13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5" name="Freeform 14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78898" name="Freeform 16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899" name="Freeform 17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0" name="Freeform 18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1" name="Freeform 19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78891" name="Rectangle 21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78893" name="Line 23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894" name="Line 24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AutoShape 2"/>
          <p:cNvSpPr>
            <a:spLocks noChangeArrowheads="1"/>
          </p:cNvSpPr>
          <p:nvPr/>
        </p:nvSpPr>
        <p:spPr bwMode="auto">
          <a:xfrm>
            <a:off x="0" y="3644900"/>
            <a:ext cx="3970338" cy="272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001923" name="Rectangle 3"/>
          <p:cNvSpPr>
            <a:spLocks noChangeArrowheads="1"/>
          </p:cNvSpPr>
          <p:nvPr/>
        </p:nvSpPr>
        <p:spPr bwMode="auto">
          <a:xfrm>
            <a:off x="0" y="4471988"/>
            <a:ext cx="3940175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sz="2200" b="1">
                <a:solidFill>
                  <a:schemeClr val="bg2"/>
                </a:solidFill>
              </a:rPr>
              <a:t>	</a:t>
            </a:r>
            <a:r>
              <a:rPr lang="en-US" sz="2000" b="1">
                <a:solidFill>
                  <a:schemeClr val="bg2"/>
                </a:solidFill>
              </a:rPr>
              <a:t>If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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is increased</a:t>
            </a:r>
            <a:r>
              <a:rPr lang="en-US" sz="2000" b="1">
                <a:solidFill>
                  <a:schemeClr val="bg2"/>
                </a:solidFill>
              </a:rPr>
              <a:t> and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does not change</a:t>
            </a:r>
            <a:r>
              <a:rPr lang="en-US" sz="2000" b="1">
                <a:solidFill>
                  <a:schemeClr val="bg2"/>
                </a:solidFill>
              </a:rPr>
              <a:t>, then 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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must increase</a:t>
            </a:r>
            <a:r>
              <a:rPr lang="en-US" sz="2000" b="1">
                <a:solidFill>
                  <a:schemeClr val="bg2"/>
                </a:solidFill>
              </a:rPr>
              <a:t>, so the pattern spreads out.</a:t>
            </a:r>
          </a:p>
        </p:txBody>
      </p:sp>
      <p:sp>
        <p:nvSpPr>
          <p:cNvPr id="2001925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24.3a	</a:t>
            </a:r>
            <a:r>
              <a:rPr lang="en-US" sz="2800">
                <a:solidFill>
                  <a:schemeClr val="accent2"/>
                </a:solidFill>
              </a:rPr>
              <a:t>Double Slits I</a:t>
            </a:r>
          </a:p>
        </p:txBody>
      </p:sp>
      <p:sp>
        <p:nvSpPr>
          <p:cNvPr id="2001949" name="Rectangle 29"/>
          <p:cNvSpPr>
            <a:spLocks noGrp="1" noChangeArrowheads="1"/>
          </p:cNvSpPr>
          <p:nvPr>
            <p:ph idx="1"/>
          </p:nvPr>
        </p:nvSpPr>
        <p:spPr>
          <a:xfrm>
            <a:off x="231775" y="1117981"/>
            <a:ext cx="4572000" cy="1890713"/>
          </a:xfrm>
        </p:spPr>
        <p:txBody>
          <a:bodyPr>
            <a:normAutofit fontScale="92500"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1800" b="1" dirty="0"/>
              <a:t>	</a:t>
            </a:r>
            <a:r>
              <a:rPr lang="en-US" sz="2400" b="1" dirty="0"/>
              <a:t>In a double-slit experiment, when the </a:t>
            </a:r>
            <a:r>
              <a:rPr lang="en-US" sz="2400" b="1" dirty="0">
                <a:solidFill>
                  <a:schemeClr val="accent2"/>
                </a:solidFill>
              </a:rPr>
              <a:t>wavelength</a:t>
            </a:r>
            <a:r>
              <a:rPr lang="en-US" sz="2400" b="1" dirty="0"/>
              <a:t> of the light is </a:t>
            </a:r>
            <a:r>
              <a:rPr lang="en-US" sz="2400" b="1" dirty="0">
                <a:solidFill>
                  <a:schemeClr val="accent2"/>
                </a:solidFill>
              </a:rPr>
              <a:t>increased</a:t>
            </a:r>
            <a:r>
              <a:rPr lang="en-US" sz="2400" b="1" dirty="0"/>
              <a:t>, the interference pattern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2001926" name="Rectangle 6"/>
          <p:cNvSpPr>
            <a:spLocks noChangeArrowheads="1"/>
          </p:cNvSpPr>
          <p:nvPr/>
        </p:nvSpPr>
        <p:spPr bwMode="auto">
          <a:xfrm>
            <a:off x="5110163" y="1514193"/>
            <a:ext cx="3763962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11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79915" name="AutoShape 8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916" name="Line 9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79923" name="Freeform 11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79930" name="Freeform 13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1" name="Freeform 14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2" name="Freeform 15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3" name="Freeform 16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79926" name="Freeform 18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7" name="Freeform 19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8" name="Freeform 20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9" name="Freeform 21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79919" name="Rectangle 23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79921" name="Line 25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922" name="Line 26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01947" name="Rectangle 27"/>
          <p:cNvSpPr>
            <a:spLocks noChangeArrowheads="1"/>
          </p:cNvSpPr>
          <p:nvPr/>
        </p:nvSpPr>
        <p:spPr bwMode="auto">
          <a:xfrm>
            <a:off x="476250" y="3944938"/>
            <a:ext cx="2782888" cy="533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sin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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m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</a:t>
            </a:r>
            <a:endParaRPr lang="en-US" sz="2000" b="1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379913" name="Oval 28"/>
          <p:cNvSpPr>
            <a:spLocks noChangeArrowheads="1"/>
          </p:cNvSpPr>
          <p:nvPr/>
        </p:nvSpPr>
        <p:spPr bwMode="auto">
          <a:xfrm>
            <a:off x="4775200" y="1496730"/>
            <a:ext cx="2847975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47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6532" y="1364776"/>
            <a:ext cx="4323653" cy="411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24.3b	 </a:t>
            </a:r>
            <a:r>
              <a:rPr lang="en-US" sz="2800">
                <a:solidFill>
                  <a:schemeClr val="accent2"/>
                </a:solidFill>
              </a:rPr>
              <a:t>Double Slits II</a:t>
            </a:r>
          </a:p>
        </p:txBody>
      </p:sp>
      <p:sp>
        <p:nvSpPr>
          <p:cNvPr id="2003993" name="Rectangle 25"/>
          <p:cNvSpPr>
            <a:spLocks noGrp="1" noChangeArrowheads="1"/>
          </p:cNvSpPr>
          <p:nvPr>
            <p:ph idx="1"/>
          </p:nvPr>
        </p:nvSpPr>
        <p:spPr>
          <a:xfrm>
            <a:off x="0" y="1215835"/>
            <a:ext cx="4732338" cy="3502469"/>
          </a:xfrm>
        </p:spPr>
        <p:txBody>
          <a:bodyPr>
            <a:normAutofit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2400" b="1" dirty="0"/>
              <a:t>	</a:t>
            </a:r>
            <a:r>
              <a:rPr lang="en-US" b="1" dirty="0"/>
              <a:t>If instead the </a:t>
            </a:r>
            <a:r>
              <a:rPr lang="en-US" b="1" dirty="0">
                <a:solidFill>
                  <a:schemeClr val="tx2"/>
                </a:solidFill>
              </a:rPr>
              <a:t>slits</a:t>
            </a:r>
            <a:r>
              <a:rPr lang="en-US" b="1" dirty="0"/>
              <a:t> are moved </a:t>
            </a:r>
            <a:r>
              <a:rPr lang="en-US" b="1" dirty="0">
                <a:solidFill>
                  <a:schemeClr val="tx2"/>
                </a:solidFill>
              </a:rPr>
              <a:t>farther apart</a:t>
            </a:r>
            <a:r>
              <a:rPr lang="en-US" b="1" dirty="0"/>
              <a:t> (without changing the wavelength) the interference pattern </a:t>
            </a:r>
          </a:p>
          <a:p>
            <a:pPr marL="401638" indent="-401638">
              <a:lnSpc>
                <a:spcPct val="140000"/>
              </a:lnSpc>
              <a:spcBef>
                <a:spcPct val="50000"/>
              </a:spcBef>
              <a:defRPr/>
            </a:pPr>
            <a:endParaRPr lang="en-US" b="1" dirty="0"/>
          </a:p>
        </p:txBody>
      </p:sp>
      <p:sp>
        <p:nvSpPr>
          <p:cNvPr id="2003972" name="Rectangle 4"/>
          <p:cNvSpPr>
            <a:spLocks noChangeArrowheads="1"/>
          </p:cNvSpPr>
          <p:nvPr/>
        </p:nvSpPr>
        <p:spPr bwMode="auto">
          <a:xfrm>
            <a:off x="5319078" y="1402398"/>
            <a:ext cx="351631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80935" name="AutoShape 6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0936" name="Line 7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80943" name="Freeform 9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80950" name="Freeform 11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1" name="Freeform 12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2" name="Freeform 13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3" name="Freeform 14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80946" name="Freeform 16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7" name="Freeform 17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8" name="Freeform 18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9" name="Freeform 19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80939" name="Rectangle 21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80941" name="Line 23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942" name="Line 24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AutoShape 2"/>
          <p:cNvSpPr>
            <a:spLocks noChangeArrowheads="1"/>
          </p:cNvSpPr>
          <p:nvPr/>
        </p:nvSpPr>
        <p:spPr bwMode="auto">
          <a:xfrm>
            <a:off x="0" y="3644900"/>
            <a:ext cx="3970338" cy="25304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0" y="4471988"/>
            <a:ext cx="394017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If instead </a:t>
            </a:r>
            <a:r>
              <a:rPr lang="en-US" sz="2000" b="1" i="1">
                <a:solidFill>
                  <a:schemeClr val="bg2"/>
                </a:solidFill>
              </a:rPr>
              <a:t>d</a:t>
            </a:r>
            <a:r>
              <a:rPr lang="en-US" sz="2000" b="1">
                <a:solidFill>
                  <a:schemeClr val="bg2"/>
                </a:solidFill>
              </a:rPr>
              <a:t> is increased and 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</a:t>
            </a:r>
            <a:r>
              <a:rPr lang="en-US" sz="2000" b="1">
                <a:solidFill>
                  <a:schemeClr val="bg2"/>
                </a:solidFill>
              </a:rPr>
              <a:t> does not change, then 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</a:t>
            </a:r>
            <a:r>
              <a:rPr lang="en-US" sz="2000" b="1">
                <a:solidFill>
                  <a:schemeClr val="bg2"/>
                </a:solidFill>
              </a:rPr>
              <a:t> must decrease, so the pattern shrinks together</a:t>
            </a:r>
          </a:p>
        </p:txBody>
      </p:sp>
      <p:sp>
        <p:nvSpPr>
          <p:cNvPr id="2006021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24.3b	 </a:t>
            </a:r>
            <a:r>
              <a:rPr lang="en-US" sz="2800">
                <a:solidFill>
                  <a:schemeClr val="accent2"/>
                </a:solidFill>
              </a:rPr>
              <a:t>Double Slits II</a:t>
            </a:r>
          </a:p>
        </p:txBody>
      </p:sp>
      <p:sp>
        <p:nvSpPr>
          <p:cNvPr id="2006045" name="Rectangle 29"/>
          <p:cNvSpPr>
            <a:spLocks noGrp="1" noChangeArrowheads="1"/>
          </p:cNvSpPr>
          <p:nvPr>
            <p:ph idx="1"/>
          </p:nvPr>
        </p:nvSpPr>
        <p:spPr>
          <a:xfrm>
            <a:off x="0" y="1124395"/>
            <a:ext cx="4732338" cy="2154237"/>
          </a:xfrm>
        </p:spPr>
        <p:txBody>
          <a:bodyPr/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1800" b="1" dirty="0"/>
              <a:t>	</a:t>
            </a:r>
            <a:r>
              <a:rPr lang="en-US" sz="2400" b="1" dirty="0"/>
              <a:t>If instead the </a:t>
            </a:r>
            <a:r>
              <a:rPr lang="en-US" sz="2400" b="1" dirty="0">
                <a:solidFill>
                  <a:schemeClr val="tx2"/>
                </a:solidFill>
              </a:rPr>
              <a:t>slits</a:t>
            </a:r>
            <a:r>
              <a:rPr lang="en-US" sz="2400" b="1" dirty="0"/>
              <a:t> are moved </a:t>
            </a:r>
            <a:r>
              <a:rPr lang="en-US" sz="2400" b="1" dirty="0">
                <a:solidFill>
                  <a:schemeClr val="tx2"/>
                </a:solidFill>
              </a:rPr>
              <a:t>farther apart</a:t>
            </a:r>
            <a:r>
              <a:rPr lang="en-US" sz="2400" b="1" dirty="0"/>
              <a:t> (without changing the wavelength) the interference pattern </a:t>
            </a:r>
          </a:p>
          <a:p>
            <a:pPr marL="401638" indent="-401638">
              <a:lnSpc>
                <a:spcPct val="140000"/>
              </a:lnSpc>
              <a:spcBef>
                <a:spcPct val="50000"/>
              </a:spcBef>
              <a:defRPr/>
            </a:pPr>
            <a:endParaRPr lang="en-US" sz="2400" b="1" dirty="0"/>
          </a:p>
        </p:txBody>
      </p:sp>
      <p:sp>
        <p:nvSpPr>
          <p:cNvPr id="2006022" name="Rectangle 6"/>
          <p:cNvSpPr>
            <a:spLocks noChangeArrowheads="1"/>
          </p:cNvSpPr>
          <p:nvPr/>
        </p:nvSpPr>
        <p:spPr bwMode="auto">
          <a:xfrm>
            <a:off x="5227638" y="1128078"/>
            <a:ext cx="351631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81964" name="AutoShape 8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1965" name="Line 9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81972" name="Freeform 11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81979" name="Freeform 13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0" name="Freeform 14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1" name="Freeform 15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2" name="Freeform 16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81975" name="Freeform 18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6" name="Freeform 19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7" name="Freeform 20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8" name="Freeform 21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81968" name="Rectangle 23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81970" name="Line 25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71" name="Line 26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06043" name="Rectangle 27"/>
          <p:cNvSpPr>
            <a:spLocks noChangeArrowheads="1"/>
          </p:cNvSpPr>
          <p:nvPr/>
        </p:nvSpPr>
        <p:spPr bwMode="auto">
          <a:xfrm>
            <a:off x="476250" y="3944938"/>
            <a:ext cx="2782888" cy="514350"/>
          </a:xfrm>
          <a:prstGeom prst="rect">
            <a:avLst/>
          </a:prstGeom>
          <a:noFill/>
          <a:ln w="38100">
            <a:solidFill>
              <a:srgbClr val="99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i="1">
                <a:solidFill>
                  <a:srgbClr val="990000"/>
                </a:solidFill>
              </a:rPr>
              <a:t>d</a:t>
            </a:r>
            <a:r>
              <a:rPr lang="en-US" sz="2800" b="1">
                <a:solidFill>
                  <a:srgbClr val="990000"/>
                </a:solidFill>
              </a:rPr>
              <a:t> sin </a:t>
            </a:r>
            <a:r>
              <a:rPr lang="en-US" sz="2800" b="1">
                <a:solidFill>
                  <a:srgbClr val="990000"/>
                </a:solidFill>
                <a:latin typeface="Symbol" pitchFamily="18" charset="2"/>
              </a:rPr>
              <a:t> </a:t>
            </a:r>
            <a:r>
              <a:rPr lang="en-US" sz="2800" b="1">
                <a:solidFill>
                  <a:srgbClr val="990000"/>
                </a:solidFill>
              </a:rPr>
              <a:t>=  m </a:t>
            </a:r>
            <a:r>
              <a:rPr lang="en-US" sz="2800" b="1">
                <a:solidFill>
                  <a:srgbClr val="990000"/>
                </a:solidFill>
                <a:latin typeface="Symbol" pitchFamily="18" charset="2"/>
              </a:rPr>
              <a:t></a:t>
            </a:r>
            <a:endParaRPr lang="en-US" sz="2000" b="1">
              <a:solidFill>
                <a:schemeClr val="accent1"/>
              </a:solidFill>
              <a:latin typeface="Symbol" pitchFamily="18" charset="2"/>
            </a:endParaRPr>
          </a:p>
        </p:txBody>
      </p:sp>
      <p:sp>
        <p:nvSpPr>
          <p:cNvPr id="381961" name="Oval 28"/>
          <p:cNvSpPr>
            <a:spLocks noChangeArrowheads="1"/>
          </p:cNvSpPr>
          <p:nvPr/>
        </p:nvSpPr>
        <p:spPr bwMode="auto">
          <a:xfrm>
            <a:off x="4875213" y="1980565"/>
            <a:ext cx="3430587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06046" name="Text Box 30"/>
          <p:cNvSpPr txBox="1">
            <a:spLocks noChangeArrowheads="1"/>
          </p:cNvSpPr>
          <p:nvPr/>
        </p:nvSpPr>
        <p:spPr bwMode="auto">
          <a:xfrm>
            <a:off x="368300" y="6451600"/>
            <a:ext cx="7440613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000" b="1"/>
              <a:t>When would the interference pattern disappear?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043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4630738" y="1286955"/>
            <a:ext cx="451326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there is no difference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half a wavelength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one wavelength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three wavelengths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more than three wavelengths</a:t>
            </a:r>
            <a:endParaRPr lang="en-US" sz="2000" b="1" dirty="0"/>
          </a:p>
        </p:txBody>
      </p:sp>
      <p:sp>
        <p:nvSpPr>
          <p:cNvPr id="2008098" name="Rectangle 34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24.4	</a:t>
            </a:r>
            <a:r>
              <a:rPr lang="en-US" sz="2800">
                <a:solidFill>
                  <a:schemeClr val="accent2"/>
                </a:solidFill>
              </a:rPr>
              <a:t>Path Difference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idx="1"/>
          </p:nvPr>
        </p:nvSpPr>
        <p:spPr>
          <a:xfrm>
            <a:off x="0" y="1088009"/>
            <a:ext cx="4572000" cy="2390775"/>
          </a:xfrm>
          <a:noFill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</a:pPr>
            <a:r>
              <a:rPr lang="en-US" b="1" dirty="0"/>
              <a:t>	In a double-slit experiment, what </a:t>
            </a:r>
            <a:r>
              <a:rPr lang="en-US" b="1" i="1" dirty="0"/>
              <a:t>path difference</a:t>
            </a:r>
            <a:r>
              <a:rPr lang="en-US" b="1" dirty="0"/>
              <a:t>  have the waves from each slit traveled to give a minimum at the indicated position?</a:t>
            </a:r>
            <a:r>
              <a:rPr lang="en-US" dirty="0"/>
              <a:t>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60963" y="4203192"/>
            <a:ext cx="3975100" cy="1422400"/>
            <a:chOff x="2855" y="192"/>
            <a:chExt cx="2504" cy="896"/>
          </a:xfrm>
        </p:grpSpPr>
        <p:sp>
          <p:nvSpPr>
            <p:cNvPr id="383000" name="Freeform 8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3007" name="Freeform 10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8" name="Freeform 11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9" name="Freeform 12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10" name="Freeform 13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3003" name="Freeform 15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4" name="Freeform 16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5" name="Freeform 17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6" name="Freeform 18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2997" name="Line 19"/>
          <p:cNvSpPr>
            <a:spLocks noChangeShapeType="1"/>
          </p:cNvSpPr>
          <p:nvPr/>
        </p:nvSpPr>
        <p:spPr bwMode="auto">
          <a:xfrm flipV="1">
            <a:off x="5105400" y="4184142"/>
            <a:ext cx="0" cy="1543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2998" name="Line 20"/>
          <p:cNvSpPr>
            <a:spLocks noChangeShapeType="1"/>
          </p:cNvSpPr>
          <p:nvPr/>
        </p:nvSpPr>
        <p:spPr bwMode="auto">
          <a:xfrm flipV="1">
            <a:off x="8705850" y="5708142"/>
            <a:ext cx="0" cy="419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2999" name="Text Box 21"/>
          <p:cNvSpPr txBox="1">
            <a:spLocks noChangeArrowheads="1"/>
          </p:cNvSpPr>
          <p:nvPr/>
        </p:nvSpPr>
        <p:spPr bwMode="auto">
          <a:xfrm rot="16200000">
            <a:off x="4125913" y="4722304"/>
            <a:ext cx="122872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Intensity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168900" y="4227005"/>
            <a:ext cx="3975100" cy="1422400"/>
            <a:chOff x="2855" y="192"/>
            <a:chExt cx="2504" cy="896"/>
          </a:xfrm>
        </p:grpSpPr>
        <p:sp>
          <p:nvSpPr>
            <p:cNvPr id="382985" name="Freeform 23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2992" name="Freeform 25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3" name="Freeform 26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4" name="Freeform 27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5" name="Freeform 28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29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2988" name="Freeform 30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89" name="Freeform 31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0" name="Freeform 32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1" name="Freeform 33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176838" y="4145788"/>
            <a:ext cx="3975100" cy="1422400"/>
            <a:chOff x="2855" y="192"/>
            <a:chExt cx="2504" cy="896"/>
          </a:xfrm>
        </p:grpSpPr>
        <p:sp>
          <p:nvSpPr>
            <p:cNvPr id="384033" name="Freeform 4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4040" name="Freeform 6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1" name="Freeform 7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2" name="Freeform 8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3" name="Freeform 9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4036" name="Freeform 11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7" name="Freeform 12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8" name="Freeform 13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9" name="Freeform 14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4004" name="Line 15"/>
          <p:cNvSpPr>
            <a:spLocks noChangeShapeType="1"/>
          </p:cNvSpPr>
          <p:nvPr/>
        </p:nvSpPr>
        <p:spPr bwMode="auto">
          <a:xfrm flipV="1">
            <a:off x="5121275" y="4126738"/>
            <a:ext cx="0" cy="1543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4005" name="Text Box 16"/>
          <p:cNvSpPr txBox="1">
            <a:spLocks noChangeArrowheads="1"/>
          </p:cNvSpPr>
          <p:nvPr/>
        </p:nvSpPr>
        <p:spPr bwMode="auto">
          <a:xfrm rot="-5400000">
            <a:off x="4140994" y="4665694"/>
            <a:ext cx="122872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Intensity</a:t>
            </a:r>
          </a:p>
        </p:txBody>
      </p:sp>
      <p:sp>
        <p:nvSpPr>
          <p:cNvPr id="384006" name="Oval 17"/>
          <p:cNvSpPr>
            <a:spLocks noChangeArrowheads="1"/>
          </p:cNvSpPr>
          <p:nvPr/>
        </p:nvSpPr>
        <p:spPr bwMode="auto">
          <a:xfrm>
            <a:off x="4303713" y="3201226"/>
            <a:ext cx="4740275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4007" name="Line 18"/>
          <p:cNvSpPr>
            <a:spLocks noChangeShapeType="1"/>
          </p:cNvSpPr>
          <p:nvPr/>
        </p:nvSpPr>
        <p:spPr bwMode="auto">
          <a:xfrm flipV="1">
            <a:off x="8705850" y="5712651"/>
            <a:ext cx="0" cy="4191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0131" name="Text Box 19"/>
          <p:cNvSpPr txBox="1">
            <a:spLocks noChangeArrowheads="1"/>
          </p:cNvSpPr>
          <p:nvPr/>
        </p:nvSpPr>
        <p:spPr bwMode="auto">
          <a:xfrm rot="-5400000">
            <a:off x="8376444" y="6280182"/>
            <a:ext cx="67627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accent2"/>
                </a:solidFill>
                <a:sym typeface="Symbol" pitchFamily="18" charset="2"/>
              </a:rPr>
              <a:t>7/2</a:t>
            </a:r>
            <a:endParaRPr lang="en-US" sz="2000" b="1">
              <a:solidFill>
                <a:schemeClr val="accent2"/>
              </a:solidFill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261225" y="5712651"/>
            <a:ext cx="366713" cy="947737"/>
            <a:chOff x="4171" y="1140"/>
            <a:chExt cx="231" cy="597"/>
          </a:xfrm>
        </p:grpSpPr>
        <p:sp>
          <p:nvSpPr>
            <p:cNvPr id="384031" name="Text Box 21"/>
            <p:cNvSpPr txBox="1">
              <a:spLocks noChangeArrowheads="1"/>
            </p:cNvSpPr>
            <p:nvPr/>
          </p:nvSpPr>
          <p:spPr bwMode="auto">
            <a:xfrm rot="-5400000">
              <a:off x="4118" y="1453"/>
              <a:ext cx="337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32" name="Line 22"/>
            <p:cNvSpPr>
              <a:spLocks noChangeShapeType="1"/>
            </p:cNvSpPr>
            <p:nvPr/>
          </p:nvSpPr>
          <p:spPr bwMode="auto">
            <a:xfrm flipV="1">
              <a:off x="4284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7705725" y="5712651"/>
            <a:ext cx="366713" cy="1073150"/>
            <a:chOff x="4451" y="1140"/>
            <a:chExt cx="231" cy="676"/>
          </a:xfrm>
        </p:grpSpPr>
        <p:sp>
          <p:nvSpPr>
            <p:cNvPr id="384029" name="Text Box 24"/>
            <p:cNvSpPr txBox="1">
              <a:spLocks noChangeArrowheads="1"/>
            </p:cNvSpPr>
            <p:nvPr/>
          </p:nvSpPr>
          <p:spPr bwMode="auto">
            <a:xfrm rot="-5400000">
              <a:off x="4354" y="1487"/>
              <a:ext cx="42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3/2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30" name="Line 25"/>
            <p:cNvSpPr>
              <a:spLocks noChangeShapeType="1"/>
            </p:cNvSpPr>
            <p:nvPr/>
          </p:nvSpPr>
          <p:spPr bwMode="auto">
            <a:xfrm flipV="1">
              <a:off x="4548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8120063" y="5712651"/>
            <a:ext cx="366712" cy="1089025"/>
            <a:chOff x="4712" y="1140"/>
            <a:chExt cx="231" cy="686"/>
          </a:xfrm>
        </p:grpSpPr>
        <p:sp>
          <p:nvSpPr>
            <p:cNvPr id="384027" name="Text Box 27"/>
            <p:cNvSpPr txBox="1">
              <a:spLocks noChangeArrowheads="1"/>
            </p:cNvSpPr>
            <p:nvPr/>
          </p:nvSpPr>
          <p:spPr bwMode="auto">
            <a:xfrm rot="-5400000">
              <a:off x="4615" y="1497"/>
              <a:ext cx="42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5/2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8" name="Line 28"/>
            <p:cNvSpPr>
              <a:spLocks noChangeShapeType="1"/>
            </p:cNvSpPr>
            <p:nvPr/>
          </p:nvSpPr>
          <p:spPr bwMode="auto">
            <a:xfrm flipV="1">
              <a:off x="4812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4012" name="AutoShape 29"/>
          <p:cNvSpPr>
            <a:spLocks noChangeArrowheads="1"/>
          </p:cNvSpPr>
          <p:nvPr/>
        </p:nvSpPr>
        <p:spPr bwMode="auto">
          <a:xfrm>
            <a:off x="0" y="3998913"/>
            <a:ext cx="4329113" cy="22510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384013" name="Text Box 30"/>
          <p:cNvSpPr txBox="1">
            <a:spLocks noChangeArrowheads="1"/>
          </p:cNvSpPr>
          <p:nvPr/>
        </p:nvSpPr>
        <p:spPr bwMode="auto">
          <a:xfrm>
            <a:off x="0" y="4225925"/>
            <a:ext cx="5070475" cy="1828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0988">
              <a:lnSpc>
                <a:spcPct val="120000"/>
              </a:lnSpc>
            </a:pPr>
            <a:r>
              <a:rPr lang="en-US" sz="2000" b="1">
                <a:solidFill>
                  <a:schemeClr val="bg2"/>
                </a:solidFill>
                <a:sym typeface="Symbol" pitchFamily="18" charset="2"/>
              </a:rPr>
              <a:t>For Destructive Interference</a:t>
            </a:r>
          </a:p>
          <a:p>
            <a:pPr defTabSz="280988">
              <a:lnSpc>
                <a:spcPct val="120000"/>
              </a:lnSpc>
            </a:pPr>
            <a:r>
              <a:rPr lang="en-US" sz="900" b="1">
                <a:solidFill>
                  <a:schemeClr val="bg2"/>
                </a:solidFill>
                <a:sym typeface="Symbol" pitchFamily="18" charset="2"/>
              </a:rPr>
              <a:t> </a:t>
            </a:r>
          </a:p>
          <a:p>
            <a:pPr defTabSz="280988">
              <a:lnSpc>
                <a:spcPct val="120000"/>
              </a:lnSpc>
            </a:pP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	= 1/2 , 3/2 , 5/2 , 7/2 , …</a:t>
            </a:r>
            <a:endParaRPr lang="en-US" sz="1000" b="1">
              <a:solidFill>
                <a:schemeClr val="bg2"/>
              </a:solidFill>
              <a:sym typeface="Symbol" pitchFamily="18" charset="2"/>
            </a:endParaRPr>
          </a:p>
          <a:p>
            <a:pPr defTabSz="280988">
              <a:lnSpc>
                <a:spcPct val="120000"/>
              </a:lnSpc>
            </a:pPr>
            <a:r>
              <a:rPr lang="en-US" sz="1000" b="1">
                <a:solidFill>
                  <a:schemeClr val="bg2"/>
                </a:solidFill>
                <a:sym typeface="Symbol" pitchFamily="18" charset="2"/>
              </a:rPr>
              <a:t> </a:t>
            </a:r>
          </a:p>
          <a:p>
            <a:pPr defTabSz="280988">
              <a:lnSpc>
                <a:spcPct val="120000"/>
              </a:lnSpc>
            </a:pP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	= </a:t>
            </a:r>
            <a:r>
              <a:rPr lang="en-US" b="1">
                <a:solidFill>
                  <a:schemeClr val="bg2"/>
                </a:solidFill>
                <a:sym typeface="Symbol" pitchFamily="18" charset="2"/>
              </a:rPr>
              <a:t>(m +</a:t>
            </a: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 </a:t>
            </a:r>
            <a:r>
              <a:rPr lang="en-US" b="1">
                <a:solidFill>
                  <a:schemeClr val="bg2"/>
                </a:solidFill>
                <a:sym typeface="Symbol" pitchFamily="18" charset="2"/>
              </a:rPr>
              <a:t>1/2) </a:t>
            </a: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</a:t>
            </a:r>
          </a:p>
        </p:txBody>
      </p:sp>
      <p:sp>
        <p:nvSpPr>
          <p:cNvPr id="384014" name="Line 31"/>
          <p:cNvSpPr>
            <a:spLocks noChangeShapeType="1"/>
          </p:cNvSpPr>
          <p:nvPr/>
        </p:nvSpPr>
        <p:spPr bwMode="auto">
          <a:xfrm>
            <a:off x="7177088" y="3942588"/>
            <a:ext cx="0" cy="1604963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 rot="5400000">
            <a:off x="7289006" y="4008470"/>
            <a:ext cx="714375" cy="420688"/>
            <a:chOff x="3678" y="3614"/>
            <a:chExt cx="450" cy="265"/>
          </a:xfrm>
        </p:grpSpPr>
        <p:sp>
          <p:nvSpPr>
            <p:cNvPr id="384025" name="Text Box 33"/>
            <p:cNvSpPr txBox="1">
              <a:spLocks noChangeArrowheads="1"/>
            </p:cNvSpPr>
            <p:nvPr/>
          </p:nvSpPr>
          <p:spPr bwMode="auto">
            <a:xfrm rot="10800000" flipH="1" flipV="1">
              <a:off x="3678" y="3614"/>
              <a:ext cx="221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6" name="Line 34"/>
            <p:cNvSpPr>
              <a:spLocks noChangeShapeType="1"/>
            </p:cNvSpPr>
            <p:nvPr/>
          </p:nvSpPr>
          <p:spPr bwMode="auto">
            <a:xfrm rot="16200000" flipH="1">
              <a:off x="3996" y="3622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 rot="5400000">
            <a:off x="7619207" y="4148169"/>
            <a:ext cx="920750" cy="420687"/>
            <a:chOff x="2928" y="3818"/>
            <a:chExt cx="580" cy="265"/>
          </a:xfrm>
        </p:grpSpPr>
        <p:sp>
          <p:nvSpPr>
            <p:cNvPr id="384023" name="Text Box 36"/>
            <p:cNvSpPr txBox="1">
              <a:spLocks noChangeArrowheads="1"/>
            </p:cNvSpPr>
            <p:nvPr/>
          </p:nvSpPr>
          <p:spPr bwMode="auto">
            <a:xfrm rot="10800000" flipH="1" flipV="1">
              <a:off x="2928" y="3818"/>
              <a:ext cx="310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2</a:t>
              </a: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4" name="Line 37"/>
            <p:cNvSpPr>
              <a:spLocks noChangeShapeType="1"/>
            </p:cNvSpPr>
            <p:nvPr/>
          </p:nvSpPr>
          <p:spPr bwMode="auto">
            <a:xfrm rot="16200000" flipH="1">
              <a:off x="3376" y="3827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38"/>
          <p:cNvGrpSpPr>
            <a:grpSpLocks/>
          </p:cNvGrpSpPr>
          <p:nvPr/>
        </p:nvGrpSpPr>
        <p:grpSpPr bwMode="auto">
          <a:xfrm rot="5400000">
            <a:off x="8052594" y="4448207"/>
            <a:ext cx="920750" cy="420688"/>
            <a:chOff x="3862" y="3889"/>
            <a:chExt cx="580" cy="265"/>
          </a:xfrm>
        </p:grpSpPr>
        <p:sp>
          <p:nvSpPr>
            <p:cNvPr id="384021" name="Text Box 39"/>
            <p:cNvSpPr txBox="1">
              <a:spLocks noChangeArrowheads="1"/>
            </p:cNvSpPr>
            <p:nvPr/>
          </p:nvSpPr>
          <p:spPr bwMode="auto">
            <a:xfrm rot="10800000" flipH="1" flipV="1">
              <a:off x="3862" y="3889"/>
              <a:ext cx="310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3</a:t>
              </a: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2" name="Line 40"/>
            <p:cNvSpPr>
              <a:spLocks noChangeShapeType="1"/>
            </p:cNvSpPr>
            <p:nvPr/>
          </p:nvSpPr>
          <p:spPr bwMode="auto">
            <a:xfrm rot="16200000" flipH="1">
              <a:off x="4310" y="3898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4018" name="Text Box 41"/>
          <p:cNvSpPr txBox="1">
            <a:spLocks noChangeArrowheads="1"/>
          </p:cNvSpPr>
          <p:nvPr/>
        </p:nvSpPr>
        <p:spPr bwMode="auto">
          <a:xfrm>
            <a:off x="4630738" y="1140651"/>
            <a:ext cx="451326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there is no difference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half a wavelength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one wavelength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three wavelengths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more than three wavelengths</a:t>
            </a:r>
            <a:endParaRPr lang="en-US" sz="2000" b="1" dirty="0"/>
          </a:p>
        </p:txBody>
      </p:sp>
      <p:sp>
        <p:nvSpPr>
          <p:cNvPr id="2010155" name="Rectangle 4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24.4	</a:t>
            </a:r>
            <a:r>
              <a:rPr lang="en-US" sz="2800">
                <a:solidFill>
                  <a:schemeClr val="accent2"/>
                </a:solidFill>
              </a:rPr>
              <a:t>Path Difference</a:t>
            </a:r>
          </a:p>
        </p:txBody>
      </p:sp>
      <p:sp>
        <p:nvSpPr>
          <p:cNvPr id="384019" name="Rectangle 42"/>
          <p:cNvSpPr>
            <a:spLocks noGrp="1" noChangeArrowheads="1"/>
          </p:cNvSpPr>
          <p:nvPr>
            <p:ph idx="1"/>
          </p:nvPr>
        </p:nvSpPr>
        <p:spPr>
          <a:xfrm>
            <a:off x="0" y="1216025"/>
            <a:ext cx="4572000" cy="2390775"/>
          </a:xfrm>
          <a:noFill/>
        </p:spPr>
        <p:txBody>
          <a:bodyPr>
            <a:normAutofit fontScale="92500"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</a:pPr>
            <a:r>
              <a:rPr lang="en-US" sz="2400" b="1" dirty="0"/>
              <a:t>	In a double-slit experiment, what </a:t>
            </a:r>
            <a:r>
              <a:rPr lang="en-US" sz="2400" b="1" i="1" dirty="0"/>
              <a:t>path difference</a:t>
            </a:r>
            <a:r>
              <a:rPr lang="en-US" sz="2400" b="1" dirty="0"/>
              <a:t>  have the waves from each slit traveled to give a minimum at the indicated position?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13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Text Box 3"/>
          <p:cNvSpPr txBox="1">
            <a:spLocks noChangeArrowheads="1"/>
          </p:cNvSpPr>
          <p:nvPr/>
        </p:nvSpPr>
        <p:spPr bwMode="auto">
          <a:xfrm>
            <a:off x="5246688" y="1083501"/>
            <a:ext cx="36052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vanishes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expands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bright and dark spots       are interchanged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pattern shrinks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no change at all</a:t>
            </a:r>
            <a:endParaRPr lang="en-US" sz="2000" b="1" dirty="0"/>
          </a:p>
        </p:txBody>
      </p:sp>
      <p:sp>
        <p:nvSpPr>
          <p:cNvPr id="2012164" name="Rectangle 4"/>
          <p:cNvSpPr>
            <a:spLocks noChangeArrowheads="1"/>
          </p:cNvSpPr>
          <p:nvPr/>
        </p:nvSpPr>
        <p:spPr bwMode="auto">
          <a:xfrm>
            <a:off x="0" y="1480312"/>
            <a:ext cx="50974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en-US" sz="2000" b="1" dirty="0"/>
              <a:t>	An interference pattern is seen from two slits.  Now cover one slit with </a:t>
            </a:r>
            <a:r>
              <a:rPr lang="en-US" sz="2000" b="1" dirty="0">
                <a:solidFill>
                  <a:schemeClr val="tx2"/>
                </a:solidFill>
              </a:rPr>
              <a:t>glass</a:t>
            </a:r>
            <a:r>
              <a:rPr lang="en-US" sz="2000" b="1" dirty="0"/>
              <a:t>,  introducing a </a:t>
            </a:r>
            <a:r>
              <a:rPr lang="en-US" sz="2000" b="1" i="1" u="sng" dirty="0">
                <a:solidFill>
                  <a:schemeClr val="accent2"/>
                </a:solidFill>
              </a:rPr>
              <a:t>phase difference  of 180</a:t>
            </a:r>
            <a:r>
              <a:rPr lang="en-US" sz="2000" b="1" i="1" dirty="0">
                <a:solidFill>
                  <a:schemeClr val="accent2"/>
                </a:solidFill>
              </a:rPr>
              <a:t>°  (1/2 wavelength)</a:t>
            </a:r>
            <a:r>
              <a:rPr lang="en-US" sz="2000" b="1" dirty="0"/>
              <a:t> at the slits.  How is the pattern altered?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endParaRPr lang="en-US" sz="2000" b="1" dirty="0"/>
          </a:p>
        </p:txBody>
      </p:sp>
      <p:sp>
        <p:nvSpPr>
          <p:cNvPr id="385032" name="Rectangle 6"/>
          <p:cNvSpPr>
            <a:spLocks noChangeArrowheads="1"/>
          </p:cNvSpPr>
          <p:nvPr/>
        </p:nvSpPr>
        <p:spPr bwMode="auto">
          <a:xfrm>
            <a:off x="5740401" y="5423789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385036" name="Picture 9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</a:blip>
          <a:srcRect l="5534" t="8684" r="36778" b="6480"/>
          <a:stretch>
            <a:fillRect/>
          </a:stretch>
        </p:blipFill>
        <p:spPr bwMode="auto">
          <a:xfrm>
            <a:off x="4491038" y="3755327"/>
            <a:ext cx="4275138" cy="2819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2012170" name="Text Box 10"/>
          <p:cNvSpPr txBox="1">
            <a:spLocks noChangeArrowheads="1"/>
          </p:cNvSpPr>
          <p:nvPr/>
        </p:nvSpPr>
        <p:spPr bwMode="auto">
          <a:xfrm>
            <a:off x="4557713" y="3859860"/>
            <a:ext cx="4213225" cy="397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Double slit     Interference pattern</a:t>
            </a:r>
            <a:endParaRPr lang="en-US" dirty="0"/>
          </a:p>
        </p:txBody>
      </p:sp>
      <p:sp>
        <p:nvSpPr>
          <p:cNvPr id="2012171" name="Text Box 11"/>
          <p:cNvSpPr txBox="1">
            <a:spLocks noChangeArrowheads="1"/>
          </p:cNvSpPr>
          <p:nvPr/>
        </p:nvSpPr>
        <p:spPr bwMode="auto">
          <a:xfrm>
            <a:off x="4591876" y="4399361"/>
            <a:ext cx="1150938" cy="3987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wave</a:t>
            </a:r>
            <a:endParaRPr lang="en-US" dirty="0"/>
          </a:p>
        </p:txBody>
      </p:sp>
      <p:sp>
        <p:nvSpPr>
          <p:cNvPr id="385035" name="Line 12"/>
          <p:cNvSpPr>
            <a:spLocks noChangeShapeType="1"/>
          </p:cNvSpPr>
          <p:nvPr/>
        </p:nvSpPr>
        <p:spPr bwMode="auto">
          <a:xfrm>
            <a:off x="2513013" y="3699764"/>
            <a:ext cx="3141663" cy="1992313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12173" name="Rectangle 13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ConcepTest 24.5	</a:t>
            </a:r>
            <a:r>
              <a:rPr 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Interference Pattern</a:t>
            </a:r>
          </a:p>
        </p:txBody>
      </p:sp>
      <p:sp>
        <p:nvSpPr>
          <p:cNvPr id="385031" name="Rectangle 14"/>
          <p:cNvSpPr>
            <a:spLocks noChangeArrowheads="1"/>
          </p:cNvSpPr>
          <p:nvPr/>
        </p:nvSpPr>
        <p:spPr bwMode="auto">
          <a:xfrm>
            <a:off x="5715000" y="5255514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AutoShape 2"/>
          <p:cNvSpPr>
            <a:spLocks noChangeArrowheads="1"/>
          </p:cNvSpPr>
          <p:nvPr/>
        </p:nvSpPr>
        <p:spPr bwMode="auto">
          <a:xfrm>
            <a:off x="0" y="3282950"/>
            <a:ext cx="4614863" cy="29749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014211" name="Rectangle 3"/>
          <p:cNvSpPr>
            <a:spLocks noChangeArrowheads="1"/>
          </p:cNvSpPr>
          <p:nvPr/>
        </p:nvSpPr>
        <p:spPr bwMode="auto">
          <a:xfrm>
            <a:off x="0" y="3330575"/>
            <a:ext cx="461327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sz="2000" b="1">
                <a:solidFill>
                  <a:schemeClr val="bg2"/>
                </a:solidFill>
              </a:rPr>
              <a:t>    If the waves originating from the two slits have a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phase difference of 180°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>
                <a:solidFill>
                  <a:schemeClr val="bg2"/>
                </a:solidFill>
              </a:rPr>
              <a:t>when they start off, the central spot will now be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dark</a:t>
            </a:r>
            <a:r>
              <a:rPr lang="en-US" sz="2000" b="1">
                <a:solidFill>
                  <a:schemeClr val="bg2"/>
                </a:solidFill>
              </a:rPr>
              <a:t> !!     To the left and the right, there will be bright spots.  Thus, 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bright and dark spots are interchanged</a:t>
            </a:r>
            <a:r>
              <a:rPr lang="en-US" sz="2000" b="1">
                <a:solidFill>
                  <a:schemeClr val="bg2"/>
                </a:solidFill>
              </a:rPr>
              <a:t>.  </a:t>
            </a:r>
          </a:p>
        </p:txBody>
      </p:sp>
      <p:sp>
        <p:nvSpPr>
          <p:cNvPr id="386054" name="Line 6"/>
          <p:cNvSpPr>
            <a:spLocks noChangeShapeType="1"/>
          </p:cNvSpPr>
          <p:nvPr/>
        </p:nvSpPr>
        <p:spPr bwMode="auto">
          <a:xfrm>
            <a:off x="7764463" y="3727450"/>
            <a:ext cx="795337" cy="677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6055" name="Line 7"/>
          <p:cNvSpPr>
            <a:spLocks noChangeShapeType="1"/>
          </p:cNvSpPr>
          <p:nvPr/>
        </p:nvSpPr>
        <p:spPr bwMode="auto">
          <a:xfrm flipH="1">
            <a:off x="7947025" y="4656138"/>
            <a:ext cx="598488" cy="5159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4223" name="Rectangle 15"/>
          <p:cNvSpPr>
            <a:spLocks noChangeArrowheads="1"/>
          </p:cNvSpPr>
          <p:nvPr/>
        </p:nvSpPr>
        <p:spPr bwMode="auto">
          <a:xfrm>
            <a:off x="0" y="1127252"/>
            <a:ext cx="50974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en-US" b="1" dirty="0"/>
              <a:t>	An interference pattern is seen from two slits.  Now cover one slit with </a:t>
            </a:r>
            <a:r>
              <a:rPr lang="en-US" b="1" dirty="0">
                <a:solidFill>
                  <a:schemeClr val="tx2"/>
                </a:solidFill>
              </a:rPr>
              <a:t>glass</a:t>
            </a:r>
            <a:r>
              <a:rPr lang="en-US" b="1" dirty="0"/>
              <a:t>,  introducing a </a:t>
            </a:r>
            <a:r>
              <a:rPr lang="en-US" b="1" i="1" u="sng" dirty="0">
                <a:solidFill>
                  <a:schemeClr val="accent2"/>
                </a:solidFill>
              </a:rPr>
              <a:t>phase difference  of 180</a:t>
            </a:r>
            <a:r>
              <a:rPr lang="en-US" b="1" i="1" dirty="0">
                <a:solidFill>
                  <a:schemeClr val="accent2"/>
                </a:solidFill>
              </a:rPr>
              <a:t>°  (1/2 wavelength)</a:t>
            </a:r>
            <a:r>
              <a:rPr lang="en-US" b="1" dirty="0"/>
              <a:t> at the slits.  How is the pattern altered?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endParaRPr lang="en-US" b="1" dirty="0"/>
          </a:p>
        </p:txBody>
      </p:sp>
      <p:sp>
        <p:nvSpPr>
          <p:cNvPr id="2014224" name="Rectangle 16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28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ConcepTest</a:t>
            </a: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24.5	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Interference Pattern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356416" y="1083501"/>
            <a:ext cx="36052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vanishes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expands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bright and dark spots       are interchanged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pattern shrinks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no change at all</a:t>
            </a:r>
            <a:endParaRPr lang="en-US" sz="2000" b="1" dirty="0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850129" y="5423789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</a:blip>
          <a:srcRect l="5534" t="8684" r="36778" b="6480"/>
          <a:stretch>
            <a:fillRect/>
          </a:stretch>
        </p:blipFill>
        <p:spPr bwMode="auto">
          <a:xfrm>
            <a:off x="4600766" y="3755327"/>
            <a:ext cx="4275138" cy="2819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667441" y="3859860"/>
            <a:ext cx="4213225" cy="397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Double slit     Interference pattern</a:t>
            </a:r>
            <a:endParaRPr lang="en-US" dirty="0"/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4701604" y="4399361"/>
            <a:ext cx="1150938" cy="3987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wave</a:t>
            </a:r>
            <a:endParaRPr lang="en-US" dirty="0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5824728" y="5255514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93792" y="1773936"/>
            <a:ext cx="3602736" cy="1243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225" name="Text Box 17"/>
          <p:cNvSpPr txBox="1">
            <a:spLocks noChangeArrowheads="1"/>
          </p:cNvSpPr>
          <p:nvPr/>
        </p:nvSpPr>
        <p:spPr bwMode="auto">
          <a:xfrm>
            <a:off x="368300" y="6440488"/>
            <a:ext cx="7500938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000" b="1" dirty="0"/>
              <a:t>What happens when the phase difference is 90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°</a:t>
            </a:r>
            <a:r>
              <a:rPr lang="en-US" sz="2000" b="1" dirty="0"/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F1B305F-CBBD-234E-2E8D-7AAF0893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940D3-842B-EFA7-49E8-709091D06F11}"/>
              </a:ext>
            </a:extLst>
          </p:cNvPr>
          <p:cNvSpPr txBox="1"/>
          <p:nvPr/>
        </p:nvSpPr>
        <p:spPr>
          <a:xfrm>
            <a:off x="0" y="6473279"/>
            <a:ext cx="7814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https://commons.wikimedia.org/wiki/File:Waves_changing_direction_through_a_narrow_opening_(20243395322).jpg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D691B-2AE3-B494-B196-6D3919E8B7C0}"/>
              </a:ext>
            </a:extLst>
          </p:cNvPr>
          <p:cNvSpPr txBox="1"/>
          <p:nvPr/>
        </p:nvSpPr>
        <p:spPr>
          <a:xfrm>
            <a:off x="0" y="6211669"/>
            <a:ext cx="46379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3"/>
              </a:rPr>
              <a:t>Jeroen Komen</a:t>
            </a:r>
            <a:r>
              <a:rPr lang="nl-NL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from Utrecht, Netherlands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152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0747" y="1105468"/>
            <a:ext cx="4484143" cy="525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F4A6-01D1-4F93-2EB9-CC81C473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CF3E-F2EC-CA9B-6E91-F6741FF5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7D488-DCD0-ECDC-9A6E-F3073717F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7" t="4280" r="10309"/>
          <a:stretch/>
        </p:blipFill>
        <p:spPr>
          <a:xfrm>
            <a:off x="0" y="274638"/>
            <a:ext cx="9144000" cy="57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228" y="1201002"/>
            <a:ext cx="4271809" cy="483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23" y="2183642"/>
            <a:ext cx="8420184" cy="264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223.10.5</a:t>
            </a:r>
          </a:p>
        </p:txBody>
      </p:sp>
      <p:sp>
        <p:nvSpPr>
          <p:cNvPr id="1894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If you see a bright fringe in a “Young’s Experiment,” the path difference from the fringe to the slits must be equal to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And integer number of wavelengths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And integer number of half wavelengths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>
                <a:sym typeface="Symbol" pitchFamily="18" charset="2"/>
              </a:rPr>
              <a:t>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 err="1">
                <a:sym typeface="Symbol" pitchFamily="18" charset="2"/>
              </a:rPr>
              <a:t>Arctan</a:t>
            </a:r>
            <a:r>
              <a:rPr lang="en-US" dirty="0">
                <a:sym typeface="Symbol" pitchFamily="18" charset="2"/>
              </a:rPr>
              <a:t>()</a:t>
            </a:r>
          </a:p>
        </p:txBody>
      </p:sp>
      <p:sp>
        <p:nvSpPr>
          <p:cNvPr id="1894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011D49-4984-4E8B-879F-EA7B3C82F5A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36" y="1801506"/>
            <a:ext cx="3230282" cy="339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58107" y="2975211"/>
            <a:ext cx="1471696" cy="1095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2197" y="955343"/>
            <a:ext cx="2838734" cy="200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29803" y="3848670"/>
            <a:ext cx="5813946" cy="204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4571" y="965575"/>
            <a:ext cx="4503762" cy="289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6D16-71CC-999C-DF9E-5999550D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44" y="1054438"/>
            <a:ext cx="4040398" cy="2719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781</Words>
  <Application>Microsoft Office PowerPoint</Application>
  <PresentationFormat>On-screen Show (4:3)</PresentationFormat>
  <Paragraphs>128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Monotype Sorts</vt:lpstr>
      <vt:lpstr>Symbol</vt:lpstr>
      <vt:lpstr>Times New Roman</vt:lpstr>
      <vt:lpstr>Office Theme</vt:lpstr>
      <vt:lpstr>Equation</vt:lpstr>
      <vt:lpstr>Lecture 41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223.10.5</vt:lpstr>
      <vt:lpstr>PowerPoint Presentation</vt:lpstr>
      <vt:lpstr>PowerPoint Presentation</vt:lpstr>
      <vt:lpstr>Question 223.10.6</vt:lpstr>
      <vt:lpstr>Question</vt:lpstr>
      <vt:lpstr>Question</vt:lpstr>
      <vt:lpstr>PowerPoint Presentation</vt:lpstr>
      <vt:lpstr>PowerPoint Presentation</vt:lpstr>
      <vt:lpstr>PowerPoint Presentation</vt:lpstr>
      <vt:lpstr>PowerPoint Presentation</vt:lpstr>
      <vt:lpstr>ConcepTest 24.3a Double Slits I</vt:lpstr>
      <vt:lpstr>ConcepTest 24.3a Double Slits I</vt:lpstr>
      <vt:lpstr>ConcepTest 24.3b  Double Slits II</vt:lpstr>
      <vt:lpstr>ConcepTest 24.3b  Double Slits II</vt:lpstr>
      <vt:lpstr>ConcepTest 24.4 Path Difference</vt:lpstr>
      <vt:lpstr>ConcepTest 24.4 Path Difference</vt:lpstr>
      <vt:lpstr>PowerPoint Presentation</vt:lpstr>
      <vt:lpstr>PowerPoint Presentation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13</cp:revision>
  <dcterms:created xsi:type="dcterms:W3CDTF">2011-09-27T01:13:32Z</dcterms:created>
  <dcterms:modified xsi:type="dcterms:W3CDTF">2025-09-03T21:17:35Z</dcterms:modified>
</cp:coreProperties>
</file>